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77" r:id="rId9"/>
    <p:sldId id="278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 Bold" panose="020B0604020202020204" charset="0"/>
      <p:regular r:id="rId22"/>
    </p:embeddedFont>
    <p:embeddedFont>
      <p:font typeface="Montserrat" panose="00000500000000000000" pitchFamily="2" charset="0"/>
      <p:regular r:id="rId23"/>
    </p:embeddedFont>
    <p:embeddedFont>
      <p:font typeface="Montserrat Bold" panose="00000800000000000000" charset="0"/>
      <p:regular r:id="rId24"/>
    </p:embeddedFont>
    <p:embeddedFont>
      <p:font typeface="Raleway" pitchFamily="2" charset="0"/>
      <p:regular r:id="rId25"/>
      <p:bold r:id="rId26"/>
    </p:embeddedFont>
    <p:embeddedFont>
      <p:font typeface="Roboto" panose="02000000000000000000" pitchFamily="2" charset="0"/>
      <p:regular r:id="rId27"/>
      <p:bold r:id="rId28"/>
    </p:embeddedFont>
    <p:embeddedFont>
      <p:font typeface="Roboto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6FB08-1799-46C1-B969-A3576CDC6C12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8131D-F143-4CFA-8F1A-A1C2C8B3F8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76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3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7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76616" y="1959710"/>
            <a:ext cx="1578921" cy="15789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26131"/>
            <a:ext cx="1322511" cy="1165969"/>
          </a:xfrm>
          <a:custGeom>
            <a:avLst/>
            <a:gdLst/>
            <a:ahLst/>
            <a:cxnLst/>
            <a:rect l="l" t="t" r="r" b="b"/>
            <a:pathLst>
              <a:path w="1322511" h="1165969">
                <a:moveTo>
                  <a:pt x="0" y="0"/>
                </a:moveTo>
                <a:lnTo>
                  <a:pt x="1322511" y="0"/>
                </a:lnTo>
                <a:lnTo>
                  <a:pt x="1322511" y="1165969"/>
                </a:lnTo>
                <a:lnTo>
                  <a:pt x="0" y="116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67131" y="4047490"/>
            <a:ext cx="13411579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Flood Management &amp; Water Quality Measurement using 5G IoT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9309" y="529939"/>
            <a:ext cx="9366768" cy="119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23"/>
              </a:lnSpc>
              <a:spcBef>
                <a:spcPct val="0"/>
              </a:spcBef>
            </a:pPr>
            <a:r>
              <a:rPr lang="en-US" sz="3445" b="1">
                <a:solidFill>
                  <a:srgbClr val="180D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Sardar Vallabhbhai National Institute of Technology , Surat - 395007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7131" y="7300821"/>
            <a:ext cx="7173539" cy="29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38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Presentated by,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Kalpesh Parmar (U21EC103)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Aayush Parikh (U21EC126)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Mihir Solanki (U21EC161)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endParaRPr lang="en-US" sz="330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44025" y="2182381"/>
            <a:ext cx="9022052" cy="180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sz="3445">
                <a:solidFill>
                  <a:srgbClr val="180D5B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</a:t>
            </a:r>
            <a:r>
              <a:rPr lang="en-US" sz="3445">
                <a:solidFill>
                  <a:srgbClr val="DC872F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en-US" sz="3445" b="1">
                <a:solidFill>
                  <a:srgbClr val="DC87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A</a:t>
            </a:r>
          </a:p>
          <a:p>
            <a:pPr algn="l">
              <a:lnSpc>
                <a:spcPts val="4823"/>
              </a:lnSpc>
            </a:pPr>
            <a:r>
              <a:rPr lang="en-US" sz="3445" b="1">
                <a:solidFill>
                  <a:srgbClr val="DC87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Project Presnetaion    </a:t>
            </a:r>
          </a:p>
          <a:p>
            <a:pPr marL="0" lvl="0" indent="0" algn="l">
              <a:lnSpc>
                <a:spcPts val="4823"/>
              </a:lnSpc>
              <a:spcBef>
                <a:spcPct val="0"/>
              </a:spcBef>
            </a:pPr>
            <a:r>
              <a:rPr lang="en-US" sz="3445" b="1">
                <a:solidFill>
                  <a:srgbClr val="DC87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      Entitled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6868" y="6382385"/>
            <a:ext cx="7413934" cy="522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0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Guided by,</a:t>
            </a:r>
          </a:p>
          <a:p>
            <a:pPr algn="l">
              <a:lnSpc>
                <a:spcPts val="3932"/>
              </a:lnSpc>
            </a:pPr>
            <a:r>
              <a:rPr lang="en-US" sz="28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(Ms.) Shilpi Gupta</a:t>
            </a:r>
          </a:p>
          <a:p>
            <a:pPr algn="l">
              <a:lnSpc>
                <a:spcPts val="3932"/>
              </a:lnSpc>
            </a:pPr>
            <a:r>
              <a:rPr lang="en-US" sz="28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(Associate Professor, DoECE)</a:t>
            </a:r>
          </a:p>
          <a:p>
            <a:pPr algn="l">
              <a:lnSpc>
                <a:spcPts val="3932"/>
              </a:lnSpc>
            </a:pPr>
            <a:endParaRPr lang="en-US" sz="280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212"/>
              </a:lnSpc>
            </a:pPr>
            <a:r>
              <a:rPr lang="en-US" sz="30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Co-Guided by,</a:t>
            </a:r>
          </a:p>
          <a:p>
            <a:pPr algn="l">
              <a:lnSpc>
                <a:spcPts val="3932"/>
              </a:lnSpc>
            </a:pPr>
            <a:r>
              <a:rPr lang="en-US" sz="28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Dr. Raghavendra Pal</a:t>
            </a:r>
          </a:p>
          <a:p>
            <a:pPr algn="l">
              <a:lnSpc>
                <a:spcPts val="3932"/>
              </a:lnSpc>
            </a:pPr>
            <a:r>
              <a:rPr lang="en-US" sz="28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(Assistant Professor, DoECE)</a:t>
            </a:r>
          </a:p>
          <a:p>
            <a:pPr algn="l">
              <a:lnSpc>
                <a:spcPts val="4492"/>
              </a:lnSpc>
            </a:pPr>
            <a:endParaRPr lang="en-US" sz="280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92"/>
              </a:lnSpc>
            </a:pPr>
            <a:endParaRPr lang="en-US" sz="280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32"/>
              </a:lnSpc>
              <a:spcBef>
                <a:spcPct val="0"/>
              </a:spcBef>
            </a:pPr>
            <a:endParaRPr lang="en-US" sz="280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275" y="671216"/>
            <a:ext cx="6102251" cy="76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00"/>
              </a:lnSpc>
            </a:pPr>
            <a:r>
              <a:rPr lang="en-US" sz="4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Analysis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54274" y="1922115"/>
            <a:ext cx="16579453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Water Flow (YF-S201 Sensor): Real-time data monitors water flow in pipelines, rivers, or irrigation systems, with sudden increases indicating pipe bursts or flooding, and reduced flow signaling blockages or drought conditions. Measurement units: L/min or m³/h.</a:t>
            </a:r>
            <a:endParaRPr lang="en-US" sz="187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" y="3252341"/>
            <a:ext cx="7992070" cy="54521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4274" y="8979099"/>
            <a:ext cx="799207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data from the water flow sensor is used to plot the speed of water passing through the sensor over time.</a:t>
            </a:r>
            <a:endParaRPr lang="en-US" sz="18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181" y="3252342"/>
            <a:ext cx="7992070" cy="52091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51181" y="8736063"/>
            <a:ext cx="799207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63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total volume of water is calculated by integrating the flow rate data over time and displayed on a graph.</a:t>
            </a:r>
            <a:endParaRPr lang="en-US" sz="18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507994" y="-4398084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4673" y="1014539"/>
            <a:ext cx="5803592" cy="140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Issues Faced During Component Procurement and 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69686" y="3358048"/>
            <a:ext cx="4638088" cy="93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Constraints in Data Accuracy &amp; Connectivity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5916253"/>
            <a:ext cx="6126544" cy="93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Enhancing Sensor Coverage and Accuracy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00673" y="8257411"/>
            <a:ext cx="7495556" cy="93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6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Scaling the System for Large Geographical Areas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831663" y="3779048"/>
            <a:ext cx="5504719" cy="264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>
                <a:solidFill>
                  <a:srgbClr val="F4F6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>
                <a:solidFill>
                  <a:srgbClr val="F4F6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</a:p>
          <a:p>
            <a:pPr algn="ctr">
              <a:lnSpc>
                <a:spcPts val="7087"/>
              </a:lnSpc>
              <a:spcBef>
                <a:spcPct val="0"/>
              </a:spcBef>
            </a:pPr>
            <a:r>
              <a:rPr lang="en-US" sz="5062" b="1">
                <a:solidFill>
                  <a:srgbClr val="F4F6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Limitations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7715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42975"/>
            <a:ext cx="11151567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Issues Faced During Component Procurement and Integration</a:t>
            </a:r>
            <a:r>
              <a:rPr lang="en-US" sz="4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7828"/>
            <a:ext cx="12870483" cy="32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Availability of Components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Cost Constraints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 Compatibility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Power Supply Integration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8966" y="819150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7715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42975"/>
            <a:ext cx="11151567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Constraints in Data Accuracy &amp; Connectivity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7828"/>
            <a:ext cx="12870483" cy="245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Sensor Accuracy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Environmental Factors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Latency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8966" y="819150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7715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42975"/>
            <a:ext cx="11151567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9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Enhancing Sensor Coverage and Accuracy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7828"/>
            <a:ext cx="14272061" cy="32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Expanded Sensor Deployment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Improved Sensor Technology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Advanced Communication Protocols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8966" y="819150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7715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42975"/>
            <a:ext cx="11151567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Scaling the System for Large Geographical Areas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7828"/>
            <a:ext cx="14272061" cy="245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Distributed Architecture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Interconnected Network of Systems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Smart City Infrastructure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8966" y="819150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7715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1151567" cy="121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7828"/>
            <a:ext cx="17076836" cy="493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Advanced Monitoring Capabilities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Scalability and Flexibility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Energy Efficiency and Sustainability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Proactive Disaster Management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 for Sustainable Development Goals (SDGs)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Improved Water Quality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8966" y="819150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20226" y="1073787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9133" y="251461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7666" y="2768601"/>
            <a:ext cx="2540334" cy="1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7"/>
              </a:lnSpc>
            </a:pPr>
            <a:r>
              <a:rPr lang="en-US" sz="1090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13782" y="4135687"/>
            <a:ext cx="8460437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3344" y="2548995"/>
            <a:ext cx="8460437" cy="473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Questions</a:t>
            </a:r>
          </a:p>
          <a:p>
            <a:pPr algn="l">
              <a:lnSpc>
                <a:spcPts val="12508"/>
              </a:lnSpc>
            </a:pPr>
            <a:r>
              <a:rPr lang="en-US" sz="10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&amp;</a:t>
            </a:r>
          </a:p>
          <a:p>
            <a:pPr algn="l">
              <a:lnSpc>
                <a:spcPts val="12508"/>
              </a:lnSpc>
            </a:pPr>
            <a:r>
              <a:rPr lang="en-US" sz="10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Answers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17143"/>
            <a:ext cx="18288000" cy="175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506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Flood Management and Water Quality Measurement using 5G-IoT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793" y="3790315"/>
            <a:ext cx="1049662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 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address flood risks and water quality concerns by continuously monitoring key environmental metrics.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3271" y="5264362"/>
            <a:ext cx="11343296" cy="81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Used: </a:t>
            </a:r>
            <a:r>
              <a:rPr lang="en-US" sz="2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Utilizes IoT sensors and 5G technology for fast, real-time data transmission and monitoring.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271" y="6564630"/>
            <a:ext cx="1022730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Metrics: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Monitors water levels, pH, turbidity, TDS, and rainfall intensity to assess flood risk and water quality.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7088" y="8073088"/>
            <a:ext cx="1186365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Outcomes: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Aims to improve disaster preparedness and efficient resource management through real-time monitoring.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61722" y="1022237"/>
            <a:ext cx="83804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and Process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67610" y="2637155"/>
            <a:ext cx="1342039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Sensors measure water levels, rainfall, pH, turbidity, and TDS in real time.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50933" y="3866515"/>
            <a:ext cx="1383706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Transmission: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Collected data is sent to the Bharat Pi module using 5G for fast and reliable connectivity.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61545" y="5095875"/>
            <a:ext cx="14876252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Edge Computing: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Local processing of data minimizes latency and enables immediate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0854" y="6325235"/>
            <a:ext cx="1665714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Integration: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Processed data is uploaded to the cloud for storage and visualization.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330141"/>
            <a:ext cx="1623060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Support System: 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Insights from the processed data assist in effective planning and response strategies during floods or water quality issues.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-1459397"/>
            <a:ext cx="15642118" cy="11746397"/>
            <a:chOff x="0" y="0"/>
            <a:chExt cx="4119735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19735" cy="3093701"/>
            </a:xfrm>
            <a:custGeom>
              <a:avLst/>
              <a:gdLst/>
              <a:ahLst/>
              <a:cxnLst/>
              <a:rect l="l" t="t" r="r" b="b"/>
              <a:pathLst>
                <a:path w="4119735" h="3093701">
                  <a:moveTo>
                    <a:pt x="0" y="0"/>
                  </a:moveTo>
                  <a:lnTo>
                    <a:pt x="4119735" y="0"/>
                  </a:lnTo>
                  <a:lnTo>
                    <a:pt x="4119735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19735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435" y="277636"/>
            <a:ext cx="9082427" cy="244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4"/>
              </a:lnSpc>
            </a:pPr>
            <a:r>
              <a:rPr lang="en-US" sz="70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Components</a:t>
            </a:r>
          </a:p>
          <a:p>
            <a:pPr algn="ctr">
              <a:lnSpc>
                <a:spcPts val="9864"/>
              </a:lnSpc>
            </a:pPr>
            <a:endParaRPr lang="en-US" sz="7045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82641" y="2993481"/>
            <a:ext cx="1221326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Bharat Pi 4G LTE Module for connectivity: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Provides reliable internet connectivity for remote data transmission via 4G LTE.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2641" y="4156166"/>
            <a:ext cx="1200382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Ultrasonic Sensor for water level detection: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Measures water levels in real-time to predict flood risks.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2641" y="5318851"/>
            <a:ext cx="1263601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Raindrop Sensor for precipitation monitoring: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Detects rainfall intensity to aid in flood prediction and monitoring.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82641" y="6481536"/>
            <a:ext cx="1221326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 and Turbidity and TDS Sensors for water quality analysis: 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Measures the pH and turbidity levels of water to assess its cleanliness and safety.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82641" y="7795351"/>
            <a:ext cx="1263601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platform for data storage and visualization: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Stores and visualizes the data for analysis and decision-making.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77321" y="-1568246"/>
            <a:ext cx="7222169" cy="6274260"/>
          </a:xfrm>
          <a:custGeom>
            <a:avLst/>
            <a:gdLst/>
            <a:ahLst/>
            <a:cxnLst/>
            <a:rect l="l" t="t" r="r" b="b"/>
            <a:pathLst>
              <a:path w="7222169" h="6274260">
                <a:moveTo>
                  <a:pt x="0" y="0"/>
                </a:moveTo>
                <a:lnTo>
                  <a:pt x="7222169" y="0"/>
                </a:lnTo>
                <a:lnTo>
                  <a:pt x="7222169" y="6274259"/>
                </a:lnTo>
                <a:lnTo>
                  <a:pt x="0" y="6274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-1459397"/>
            <a:ext cx="15642118" cy="11746397"/>
            <a:chOff x="0" y="0"/>
            <a:chExt cx="4119735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19735" cy="3093701"/>
            </a:xfrm>
            <a:custGeom>
              <a:avLst/>
              <a:gdLst/>
              <a:ahLst/>
              <a:cxnLst/>
              <a:rect l="l" t="t" r="r" b="b"/>
              <a:pathLst>
                <a:path w="4119735" h="3093701">
                  <a:moveTo>
                    <a:pt x="0" y="0"/>
                  </a:moveTo>
                  <a:lnTo>
                    <a:pt x="4119735" y="0"/>
                  </a:lnTo>
                  <a:lnTo>
                    <a:pt x="4119735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19735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22386" y="1177381"/>
            <a:ext cx="13443228" cy="113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3"/>
              </a:lnSpc>
            </a:pPr>
            <a:r>
              <a:rPr lang="en-US" sz="66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Achievements and 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924" y="3226390"/>
            <a:ext cx="1435388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monitoring capabilities for floods and water quality: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Provides instant data on water levels and quality to aid decision-making.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5128" y="4671695"/>
            <a:ext cx="1479083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Scalable and modular architecture: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system can be expanded to include more sensors and regions as needed.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5128" y="5984350"/>
            <a:ext cx="1479083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Renewable energy integration for remote setups: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Future systems may use solar or wind power to operate sensors in off-grid locations.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3616" y="7385422"/>
            <a:ext cx="1459228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for integration with smart city infrastructure: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system can be integrated with smart city networks for enhanced disaster management and resource monitoring.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4834" y="8786495"/>
            <a:ext cx="13609978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for Sustainable Development Goals (SDGs):</a:t>
            </a: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Contributes to SDGs by promoting sustainable water use and environmental protection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272" y="919461"/>
            <a:ext cx="10135791" cy="660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88"/>
              </a:lnSpc>
            </a:pPr>
            <a:r>
              <a:rPr lang="en-US" sz="412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Bharat Pi: An Evolution in Microcontrollers</a:t>
            </a:r>
            <a:endParaRPr lang="en-US" sz="41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72" y="2135684"/>
            <a:ext cx="3748831" cy="20167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271" y="4390430"/>
            <a:ext cx="2644080" cy="33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Bharat Pi</a:t>
            </a:r>
            <a:endParaRPr lang="en-US" sz="2063" dirty="0"/>
          </a:p>
        </p:txBody>
      </p:sp>
      <p:sp>
        <p:nvSpPr>
          <p:cNvPr id="5" name="Text 2"/>
          <p:cNvSpPr/>
          <p:nvPr/>
        </p:nvSpPr>
        <p:spPr>
          <a:xfrm>
            <a:off x="740272" y="4932461"/>
            <a:ext cx="8145661" cy="66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Microcontroller</a:t>
            </a:r>
            <a:r>
              <a:rPr lang="en-US" sz="206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32-bit Dual Core, 160 MHz (10 times faster than Arduino Uno)</a:t>
            </a:r>
            <a:endParaRPr lang="en-US" sz="2063" dirty="0"/>
          </a:p>
        </p:txBody>
      </p:sp>
      <p:sp>
        <p:nvSpPr>
          <p:cNvPr id="6" name="Text 3"/>
          <p:cNvSpPr/>
          <p:nvPr/>
        </p:nvSpPr>
        <p:spPr>
          <a:xfrm>
            <a:off x="740272" y="5805042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RAM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512 KB (256x more memory space).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740272" y="6217296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Flash Memory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16 MB (can handle larger codebases, such as 1000+ lines of code).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740272" y="6629550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Built-in Wi-Fi and Bluetooth for internet connectivity.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740272" y="7041803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 Pins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36 General Purpose I/Os (can connect 2.5x more sensors).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740272" y="7454057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 Interfaces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SPI, I2C, 2xUART, I2S, CAN (more UART and CAN interface options).</a:t>
            </a:r>
            <a:endParaRPr lang="en-US" sz="1625" dirty="0"/>
          </a:p>
        </p:txBody>
      </p:sp>
      <p:sp>
        <p:nvSpPr>
          <p:cNvPr id="11" name="Text 8"/>
          <p:cNvSpPr/>
          <p:nvPr/>
        </p:nvSpPr>
        <p:spPr>
          <a:xfrm>
            <a:off x="740272" y="7866310"/>
            <a:ext cx="8145661" cy="67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ADC Channels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18 Analog-to-Digital Converters (can connect 3x more analog sensors).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740272" y="8616851"/>
            <a:ext cx="8145661" cy="67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Storage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Supports an SD Card up to 128 GB (ideal for AI/ML edge data mining).</a:t>
            </a:r>
            <a:endParaRPr lang="en-US" sz="1625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593" y="2135685"/>
            <a:ext cx="2843956" cy="200069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411593" y="4374356"/>
            <a:ext cx="2644080" cy="33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63"/>
              </a:lnSpc>
            </a:pPr>
            <a:r>
              <a:rPr lang="en-US" sz="206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Arduino Uno</a:t>
            </a:r>
            <a:endParaRPr lang="en-US" sz="2063" dirty="0"/>
          </a:p>
        </p:txBody>
      </p:sp>
      <p:sp>
        <p:nvSpPr>
          <p:cNvPr id="15" name="Text 11"/>
          <p:cNvSpPr/>
          <p:nvPr/>
        </p:nvSpPr>
        <p:spPr>
          <a:xfrm>
            <a:off x="9411593" y="4916390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Microcontroller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8-bit Single Core, 16 MHz.</a:t>
            </a:r>
            <a:endParaRPr lang="en-US" sz="1625" dirty="0"/>
          </a:p>
        </p:txBody>
      </p:sp>
      <p:sp>
        <p:nvSpPr>
          <p:cNvPr id="16" name="Text 12"/>
          <p:cNvSpPr/>
          <p:nvPr/>
        </p:nvSpPr>
        <p:spPr>
          <a:xfrm>
            <a:off x="9411593" y="5445027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RAM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2 KB.</a:t>
            </a:r>
            <a:endParaRPr lang="en-US" sz="1625" dirty="0"/>
          </a:p>
        </p:txBody>
      </p:sp>
      <p:sp>
        <p:nvSpPr>
          <p:cNvPr id="17" name="Text 13"/>
          <p:cNvSpPr/>
          <p:nvPr/>
        </p:nvSpPr>
        <p:spPr>
          <a:xfrm>
            <a:off x="9411593" y="5857281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Flash Memory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32 KB.</a:t>
            </a:r>
            <a:endParaRPr lang="en-US" sz="1625" dirty="0"/>
          </a:p>
        </p:txBody>
      </p:sp>
      <p:sp>
        <p:nvSpPr>
          <p:cNvPr id="18" name="Text 14"/>
          <p:cNvSpPr/>
          <p:nvPr/>
        </p:nvSpPr>
        <p:spPr>
          <a:xfrm>
            <a:off x="9411593" y="6269535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No built-in connectivity (requires external modules for Wi-Fi or Bluetooth).</a:t>
            </a:r>
            <a:endParaRPr lang="en-US" sz="1625" dirty="0"/>
          </a:p>
        </p:txBody>
      </p:sp>
      <p:sp>
        <p:nvSpPr>
          <p:cNvPr id="19" name="Text 15"/>
          <p:cNvSpPr/>
          <p:nvPr/>
        </p:nvSpPr>
        <p:spPr>
          <a:xfrm>
            <a:off x="9411593" y="6681788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 Pins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14 General Purpose I/Os.</a:t>
            </a:r>
            <a:endParaRPr lang="en-US" sz="1625" dirty="0"/>
          </a:p>
        </p:txBody>
      </p:sp>
      <p:sp>
        <p:nvSpPr>
          <p:cNvPr id="20" name="Text 16"/>
          <p:cNvSpPr/>
          <p:nvPr/>
        </p:nvSpPr>
        <p:spPr>
          <a:xfrm>
            <a:off x="9411593" y="7094042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 Interfaces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SPI, I2C, UART.</a:t>
            </a:r>
            <a:endParaRPr lang="en-US" sz="1625" dirty="0"/>
          </a:p>
        </p:txBody>
      </p:sp>
      <p:sp>
        <p:nvSpPr>
          <p:cNvPr id="21" name="Text 17"/>
          <p:cNvSpPr/>
          <p:nvPr/>
        </p:nvSpPr>
        <p:spPr>
          <a:xfrm>
            <a:off x="9411593" y="7506296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ADC Channels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6 Analog-to-Digital Converters.</a:t>
            </a:r>
            <a:endParaRPr lang="en-US" sz="1625" dirty="0"/>
          </a:p>
        </p:txBody>
      </p:sp>
      <p:sp>
        <p:nvSpPr>
          <p:cNvPr id="22" name="Text 18"/>
          <p:cNvSpPr/>
          <p:nvPr/>
        </p:nvSpPr>
        <p:spPr>
          <a:xfrm>
            <a:off x="9411593" y="7918550"/>
            <a:ext cx="8145661" cy="33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2625"/>
              </a:lnSpc>
              <a:buSzPct val="100000"/>
              <a:buChar char="•"/>
            </a:pPr>
            <a:r>
              <a:rPr lang="en-US" sz="1625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Storage</a:t>
            </a:r>
            <a:r>
              <a:rPr lang="en-US" sz="16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No SD card support.</a:t>
            </a:r>
            <a:endParaRPr lang="en-US" sz="1625" dirty="0"/>
          </a:p>
        </p:txBody>
      </p:sp>
    </p:spTree>
    <p:extLst>
      <p:ext uri="{BB962C8B-B14F-4D97-AF65-F5344CB8AC3E}">
        <p14:creationId xmlns:p14="http://schemas.microsoft.com/office/powerpoint/2010/main" val="240519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958" y="667792"/>
            <a:ext cx="6071146" cy="758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938"/>
              </a:lnSpc>
            </a:pPr>
            <a:r>
              <a:rPr lang="en-US" sz="4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Flood Management</a:t>
            </a:r>
            <a:endParaRPr lang="en-US" sz="4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58" y="2063801"/>
            <a:ext cx="5133826" cy="5133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9958" y="7470726"/>
            <a:ext cx="3035499" cy="379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Rain Sensor</a:t>
            </a:r>
            <a:endParaRPr lang="en-US" sz="2375" dirty="0"/>
          </a:p>
        </p:txBody>
      </p:sp>
      <p:sp>
        <p:nvSpPr>
          <p:cNvPr id="5" name="Text 2"/>
          <p:cNvSpPr/>
          <p:nvPr/>
        </p:nvSpPr>
        <p:spPr>
          <a:xfrm>
            <a:off x="849958" y="8092976"/>
            <a:ext cx="5133826" cy="77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3Detects rainfall effectively using changes in conductivity due to water.</a:t>
            </a:r>
            <a:endParaRPr lang="en-US" sz="1875" dirty="0"/>
          </a:p>
        </p:txBody>
      </p:sp>
      <p:sp>
        <p:nvSpPr>
          <p:cNvPr id="6" name="Text 3"/>
          <p:cNvSpPr/>
          <p:nvPr/>
        </p:nvSpPr>
        <p:spPr>
          <a:xfrm>
            <a:off x="849958" y="9088636"/>
            <a:ext cx="5133826" cy="38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7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646" y="2063801"/>
            <a:ext cx="5133826" cy="51338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85646" y="7470726"/>
            <a:ext cx="4034284" cy="379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Water Flow Sensor (YF-S201)</a:t>
            </a:r>
            <a:endParaRPr lang="en-US" sz="2375" dirty="0"/>
          </a:p>
        </p:txBody>
      </p:sp>
      <p:sp>
        <p:nvSpPr>
          <p:cNvPr id="9" name="Text 5"/>
          <p:cNvSpPr/>
          <p:nvPr/>
        </p:nvSpPr>
        <p:spPr>
          <a:xfrm>
            <a:off x="6585646" y="8092977"/>
            <a:ext cx="5133826" cy="1165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water flow accurately for discharge monitoring using rotational pulse-based measurement.</a:t>
            </a:r>
            <a:endParaRPr lang="en-US" sz="1875" dirty="0"/>
          </a:p>
        </p:txBody>
      </p:sp>
      <p:sp>
        <p:nvSpPr>
          <p:cNvPr id="10" name="Text 6"/>
          <p:cNvSpPr/>
          <p:nvPr/>
        </p:nvSpPr>
        <p:spPr>
          <a:xfrm>
            <a:off x="6585646" y="9477226"/>
            <a:ext cx="5133826" cy="38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7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1332" y="2063801"/>
            <a:ext cx="5133826" cy="51338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321332" y="7470726"/>
            <a:ext cx="3997226" cy="379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Ultrasonic Sensor (HC-SR04)</a:t>
            </a:r>
            <a:endParaRPr lang="en-US" sz="2375" dirty="0"/>
          </a:p>
        </p:txBody>
      </p:sp>
      <p:sp>
        <p:nvSpPr>
          <p:cNvPr id="13" name="Text 8"/>
          <p:cNvSpPr/>
          <p:nvPr/>
        </p:nvSpPr>
        <p:spPr>
          <a:xfrm>
            <a:off x="12321332" y="8092976"/>
            <a:ext cx="5133826" cy="77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water level accurately and cost-effectively using ultrasonic wave reflection.</a:t>
            </a:r>
            <a:endParaRPr lang="en-US" sz="1875" dirty="0"/>
          </a:p>
        </p:txBody>
      </p:sp>
      <p:sp>
        <p:nvSpPr>
          <p:cNvPr id="14" name="Text 9"/>
          <p:cNvSpPr/>
          <p:nvPr/>
        </p:nvSpPr>
        <p:spPr>
          <a:xfrm>
            <a:off x="12321332" y="9088636"/>
            <a:ext cx="5133826" cy="38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47960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945" y="659161"/>
            <a:ext cx="7609731" cy="74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75"/>
              </a:lnSpc>
            </a:pPr>
            <a:r>
              <a:rPr lang="en-US" sz="468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WaterQuality Measurement</a:t>
            </a:r>
            <a:endParaRPr lang="en-US" sz="468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44" y="2037010"/>
            <a:ext cx="5146328" cy="47459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8944" y="7052520"/>
            <a:ext cx="2996208" cy="374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 Sensor</a:t>
            </a:r>
            <a:endParaRPr lang="en-US" sz="2313" dirty="0"/>
          </a:p>
        </p:txBody>
      </p:sp>
      <p:sp>
        <p:nvSpPr>
          <p:cNvPr id="5" name="Text 2"/>
          <p:cNvSpPr/>
          <p:nvPr/>
        </p:nvSpPr>
        <p:spPr>
          <a:xfrm>
            <a:off x="838944" y="7666584"/>
            <a:ext cx="5146328" cy="1150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water acidity or alkalinity through hydrogen ion concentration, a crucial parameter for water quality.</a:t>
            </a:r>
            <a:endParaRPr lang="en-US" sz="18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94" y="2037010"/>
            <a:ext cx="5146328" cy="5146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9394" y="7452867"/>
            <a:ext cx="2996208" cy="374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Turbidity Sensor</a:t>
            </a:r>
            <a:endParaRPr lang="en-US" sz="2313" dirty="0"/>
          </a:p>
        </p:txBody>
      </p:sp>
      <p:sp>
        <p:nvSpPr>
          <p:cNvPr id="8" name="Text 4"/>
          <p:cNvSpPr/>
          <p:nvPr/>
        </p:nvSpPr>
        <p:spPr>
          <a:xfrm>
            <a:off x="6579394" y="8066931"/>
            <a:ext cx="5146328" cy="1150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water cloudiness effectively for sedimentation monitoring by detecting optical suspended particles.</a:t>
            </a:r>
            <a:endParaRPr lang="en-US" sz="1875" dirty="0"/>
          </a:p>
        </p:txBody>
      </p:sp>
      <p:sp>
        <p:nvSpPr>
          <p:cNvPr id="9" name="Text 5"/>
          <p:cNvSpPr/>
          <p:nvPr/>
        </p:nvSpPr>
        <p:spPr>
          <a:xfrm>
            <a:off x="6579394" y="9433173"/>
            <a:ext cx="5146328" cy="38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7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844" y="2037010"/>
            <a:ext cx="5146328" cy="5146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319844" y="7452867"/>
            <a:ext cx="2996208" cy="374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1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Dissolved Solid </a:t>
            </a:r>
            <a:endParaRPr lang="en-US" sz="2313" dirty="0"/>
          </a:p>
        </p:txBody>
      </p:sp>
      <p:sp>
        <p:nvSpPr>
          <p:cNvPr id="12" name="Text 7"/>
          <p:cNvSpPr/>
          <p:nvPr/>
        </p:nvSpPr>
        <p:spPr>
          <a:xfrm>
            <a:off x="12319844" y="8066931"/>
            <a:ext cx="5146328" cy="1150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7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TDS Sensor measures total dissolved solids in water using electrical conductivity, providing an indication of water purity.</a:t>
            </a:r>
            <a:endParaRPr lang="en-US" sz="1875" dirty="0"/>
          </a:p>
        </p:txBody>
      </p:sp>
      <p:sp>
        <p:nvSpPr>
          <p:cNvPr id="13" name="Text 8"/>
          <p:cNvSpPr/>
          <p:nvPr/>
        </p:nvSpPr>
        <p:spPr>
          <a:xfrm>
            <a:off x="12319844" y="9433173"/>
            <a:ext cx="5146328" cy="38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89885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0531" y="715417"/>
            <a:ext cx="10119569" cy="81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375"/>
              </a:lnSpc>
            </a:pPr>
            <a:r>
              <a:rPr lang="en-US" sz="506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Analysis                                     </a:t>
            </a:r>
            <a:endParaRPr lang="en-US" sz="5063" dirty="0"/>
          </a:p>
        </p:txBody>
      </p:sp>
      <p:sp>
        <p:nvSpPr>
          <p:cNvPr id="3" name="Text 1"/>
          <p:cNvSpPr/>
          <p:nvPr/>
        </p:nvSpPr>
        <p:spPr>
          <a:xfrm>
            <a:off x="910531" y="1918544"/>
            <a:ext cx="16466939" cy="121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88"/>
              </a:lnSpc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use ThingSpeak and a custom-built website to collect, visualize, and analyze real-time sensor data. This platform allows us to monitor water parameters through interactive graphs for better flood management and water quality assessment.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30" y="3820716"/>
            <a:ext cx="7916168" cy="53183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0530" y="9431686"/>
            <a:ext cx="7916168" cy="416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70827" y="5444430"/>
            <a:ext cx="3252044" cy="406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88"/>
              </a:lnSpc>
            </a:pP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470826" y="6111031"/>
            <a:ext cx="7916168" cy="208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Water Level (Ultrasonic Sensor HC-SR04):– We can collect data in real-time to monitor the water level in reservoirs, rivers, or lakes.– Example: Sudden spikes in water levels could indicate the risk of flooding.– Measurement units: centimeters (cm) or meters (m) now made same for water flow sensor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1115</Words>
  <Application>Microsoft Office PowerPoint</Application>
  <PresentationFormat>Custom</PresentationFormat>
  <Paragraphs>132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Raleway</vt:lpstr>
      <vt:lpstr>Roboto Bold</vt:lpstr>
      <vt:lpstr>Canva Sans Bold</vt:lpstr>
      <vt:lpstr>Montserrat Bold</vt:lpstr>
      <vt:lpstr>Montserrat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FloodManagementandWaterQuality MeasurementusingIo</dc:title>
  <dc:creator>Aayush Parikh</dc:creator>
  <cp:lastModifiedBy>Aayush Parikh</cp:lastModifiedBy>
  <cp:revision>2</cp:revision>
  <dcterms:created xsi:type="dcterms:W3CDTF">2006-08-16T00:00:00Z</dcterms:created>
  <dcterms:modified xsi:type="dcterms:W3CDTF">2024-12-11T03:14:54Z</dcterms:modified>
  <dc:identifier>DAGY4lsH4jw</dc:identifier>
</cp:coreProperties>
</file>